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pdf" ContentType="application/pdf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 autoAdjust="0"/>
    <p:restoredTop sz="94712" autoAdjust="0"/>
  </p:normalViewPr>
  <p:slideViewPr>
    <p:cSldViewPr snapToGrid="0" snapToObjects="1">
      <p:cViewPr>
        <p:scale>
          <a:sx n="100" d="100"/>
          <a:sy n="100" d="100"/>
        </p:scale>
        <p:origin x="-58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4E789-767A-044D-B690-0C9241A1A63A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26601-B740-FA46-B421-41CAB5A4C6D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9AB039-3084-1B4A-98FF-93780FDCF60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A6D06A-63EF-2541-8EF5-A53C75ACBA4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B60B76-E26A-6547-8CCE-2D5708646322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2576" y="169330"/>
            <a:ext cx="7559524" cy="1470025"/>
          </a:xfrm>
        </p:spPr>
        <p:txBody>
          <a:bodyPr>
            <a:noAutofit/>
          </a:bodyPr>
          <a:lstStyle>
            <a:lvl1pPr algn="r">
              <a:defRPr sz="6000" b="1" i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1300" y="3531787"/>
            <a:ext cx="6400800" cy="1752600"/>
          </a:xfrm>
        </p:spPr>
        <p:txBody>
          <a:bodyPr/>
          <a:lstStyle>
            <a:lvl1pPr marL="0" indent="0" algn="r">
              <a:buNone/>
              <a:defRPr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Picture 6" descr="NIST_transparentBlack_smaller.gif"/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1898952" y="5407003"/>
            <a:ext cx="7003143" cy="13549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476" y="274638"/>
            <a:ext cx="7583714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86" y="1600200"/>
            <a:ext cx="6845904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 descr="NIST_ident_only.tif"/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7462761" y="6321790"/>
            <a:ext cx="1487714" cy="412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04833E-E402-7F49-9E9D-8F739747259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3536F5-EE53-9C47-86DF-50A2892F9F5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0476" y="117403"/>
            <a:ext cx="7356324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1048" y="1566334"/>
            <a:ext cx="6775751" cy="468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NIST_ident_only.tif"/>
          <p:cNvPicPr>
            <a:picLocks noChangeAspect="1"/>
          </p:cNvPicPr>
          <p:nvPr userDrawn="1"/>
        </p:nvPicPr>
        <p:blipFill>
          <a:blip r:embed="rId14">
            <a:alphaModFix amt="20000"/>
          </a:blip>
          <a:stretch>
            <a:fillRect/>
          </a:stretch>
        </p:blipFill>
        <p:spPr>
          <a:xfrm>
            <a:off x="7462761" y="6321790"/>
            <a:ext cx="1487714" cy="4127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ric.simmon@nist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 smtClean="0"/>
              <a:t>Transatlantic Workshop on Electric vehicles and Grid Connectivity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November 17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</a:p>
          <a:p>
            <a:r>
              <a:rPr lang="en-US" dirty="0" smtClean="0"/>
              <a:t>Brussels, Belgium</a:t>
            </a:r>
          </a:p>
          <a:p>
            <a:endParaRPr lang="en-US" dirty="0" smtClean="0"/>
          </a:p>
          <a:p>
            <a:r>
              <a:rPr lang="en-US" dirty="0" smtClean="0"/>
              <a:t>Eric </a:t>
            </a:r>
            <a:r>
              <a:rPr lang="en-US" dirty="0" err="1" smtClean="0"/>
              <a:t>Simmon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EV Charging </a:t>
            </a:r>
            <a:br>
              <a:rPr lang="en-US" dirty="0" smtClean="0"/>
            </a:br>
            <a:r>
              <a:rPr lang="en-US" dirty="0" smtClean="0"/>
              <a:t>Major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86" y="1879600"/>
            <a:ext cx="6845904" cy="4826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Charging points available when/where needed</a:t>
            </a:r>
          </a:p>
          <a:p>
            <a:pPr lvl="1">
              <a:defRPr/>
            </a:pPr>
            <a:r>
              <a:rPr lang="en-US" dirty="0" smtClean="0"/>
              <a:t>Charger standardization</a:t>
            </a:r>
          </a:p>
          <a:p>
            <a:pPr lvl="1">
              <a:defRPr/>
            </a:pPr>
            <a:r>
              <a:rPr lang="en-US" dirty="0" smtClean="0"/>
              <a:t>V2g </a:t>
            </a:r>
            <a:r>
              <a:rPr lang="en-US" smtClean="0"/>
              <a:t>communication standardization</a:t>
            </a:r>
          </a:p>
          <a:p>
            <a:pPr lvl="1">
              <a:defRPr/>
            </a:pPr>
            <a:endParaRPr lang="en-US" smtClean="0"/>
          </a:p>
          <a:p>
            <a:pPr>
              <a:defRPr/>
            </a:pPr>
            <a:r>
              <a:rPr lang="en-US" dirty="0" smtClean="0"/>
              <a:t>Impact of charging load on grid</a:t>
            </a:r>
          </a:p>
          <a:p>
            <a:pPr lvl="1">
              <a:defRPr/>
            </a:pPr>
            <a:r>
              <a:rPr lang="en-US" dirty="0" smtClean="0"/>
              <a:t>Peak load increase</a:t>
            </a:r>
          </a:p>
          <a:p>
            <a:pPr lvl="1">
              <a:defRPr/>
            </a:pPr>
            <a:r>
              <a:rPr lang="en-US" dirty="0" smtClean="0"/>
              <a:t>Localized effects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V2G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98600"/>
            <a:ext cx="6705600" cy="5359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Support for flexible charging scenarios (Roaming)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Charging on PEV rate plan at home, at work, at neighbors (within utility network)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Charging on plan on other utility networks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Using credit card or pay as you go on local or roaming networks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Privacy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endParaRPr lang="en-US" dirty="0" smtClean="0"/>
          </a:p>
          <a:p>
            <a:pPr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Support for DR (Demand Response)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PEV charge control for load balancing</a:t>
            </a:r>
          </a:p>
          <a:p>
            <a:pPr lvl="1" eaLnBrk="1" hangingPunct="1">
              <a:buFont typeface="Times" pitchFamily="26" charset="0"/>
              <a:buChar char="•"/>
              <a:defRPr/>
            </a:pPr>
            <a:r>
              <a:rPr lang="en-US" dirty="0" smtClean="0"/>
              <a:t>PEV as short term energy source for event response</a:t>
            </a:r>
          </a:p>
          <a:p>
            <a:pPr eaLnBrk="1" hangingPunct="1">
              <a:buFont typeface="Times" pitchFamily="26" charset="0"/>
              <a:buChar char="•"/>
              <a:defRPr/>
            </a:pPr>
            <a:endParaRPr lang="en-US" dirty="0" smtClean="0"/>
          </a:p>
          <a:p>
            <a:pPr eaLnBrk="1" hangingPunct="1">
              <a:buFont typeface="Times" pitchFamily="26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V2G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358900"/>
            <a:ext cx="6019800" cy="51435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Information model </a:t>
            </a:r>
          </a:p>
          <a:p>
            <a:pPr lvl="1"/>
            <a:r>
              <a:rPr lang="en-US" dirty="0" smtClean="0"/>
              <a:t>Abstract common model can be used to develop implementation specific models</a:t>
            </a:r>
          </a:p>
          <a:p>
            <a:r>
              <a:rPr lang="en-US" dirty="0" smtClean="0"/>
              <a:t>Communications system</a:t>
            </a:r>
          </a:p>
          <a:p>
            <a:pPr lvl="1"/>
            <a:r>
              <a:rPr lang="en-US" dirty="0" smtClean="0"/>
              <a:t>Multiple communication systems to provide flexibility</a:t>
            </a:r>
          </a:p>
          <a:p>
            <a:r>
              <a:rPr lang="en-US" dirty="0" smtClean="0"/>
              <a:t>Connector and socket</a:t>
            </a:r>
          </a:p>
          <a:p>
            <a:pPr lvl="1"/>
            <a:r>
              <a:rPr lang="en-US" dirty="0" smtClean="0"/>
              <a:t>AC, DC</a:t>
            </a:r>
          </a:p>
          <a:p>
            <a:r>
              <a:rPr lang="en-US" dirty="0" smtClean="0"/>
              <a:t>Charging system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SGIP Vehicle 2 Grid (V2G)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286" y="1417638"/>
            <a:ext cx="6845904" cy="49069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Strategic</a:t>
            </a:r>
          </a:p>
          <a:p>
            <a:pPr lvl="1"/>
            <a:r>
              <a:rPr lang="en-US" dirty="0" smtClean="0"/>
              <a:t>V2G Domain Expert Working Group (DEWG)</a:t>
            </a:r>
          </a:p>
          <a:p>
            <a:pPr lvl="2"/>
            <a:r>
              <a:rPr lang="en-US" dirty="0" smtClean="0"/>
              <a:t>Analyzing regulatory barriers, other related standards</a:t>
            </a:r>
          </a:p>
          <a:p>
            <a:pPr lvl="2"/>
            <a:r>
              <a:rPr lang="en-US" dirty="0" smtClean="0"/>
              <a:t>Roaming requirements</a:t>
            </a:r>
          </a:p>
          <a:p>
            <a:pPr lvl="2"/>
            <a:r>
              <a:rPr lang="en-US" dirty="0" smtClean="0"/>
              <a:t>V2G specific security and privacy issues</a:t>
            </a:r>
          </a:p>
          <a:p>
            <a:pPr lvl="2"/>
            <a:r>
              <a:rPr lang="en-US" dirty="0" smtClean="0"/>
              <a:t>Any other strategic issue</a:t>
            </a:r>
          </a:p>
          <a:p>
            <a:r>
              <a:rPr lang="en-US" dirty="0" smtClean="0"/>
              <a:t>Tactical</a:t>
            </a:r>
          </a:p>
          <a:p>
            <a:pPr lvl="1"/>
            <a:r>
              <a:rPr lang="en-US" dirty="0" smtClean="0"/>
              <a:t>PAP-11 – Common Object Models</a:t>
            </a:r>
          </a:p>
          <a:p>
            <a:pPr lvl="1"/>
            <a:r>
              <a:rPr lang="en-US" dirty="0" smtClean="0"/>
              <a:t>PAP-XX – Implementation specific V2G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476" y="409503"/>
            <a:ext cx="7356324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Why Global Harmonization?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955800" y="1600200"/>
            <a:ext cx="6731000" cy="438399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/>
              <a:t>Lower cost of equipment</a:t>
            </a:r>
          </a:p>
          <a:p>
            <a:pPr lvl="1" eaLnBrk="1" hangingPunct="1">
              <a:defRPr/>
            </a:pPr>
            <a:r>
              <a:rPr lang="en-US" dirty="0" smtClean="0"/>
              <a:t>Less overhead for manufacturers</a:t>
            </a:r>
          </a:p>
          <a:p>
            <a:pPr lvl="1" eaLnBrk="1" hangingPunct="1">
              <a:defRPr/>
            </a:pPr>
            <a:r>
              <a:rPr lang="en-US" dirty="0" smtClean="0"/>
              <a:t>Lower cost for consumers</a:t>
            </a:r>
          </a:p>
          <a:p>
            <a:pPr eaLnBrk="1" hangingPunct="1">
              <a:defRPr/>
            </a:pPr>
            <a:r>
              <a:rPr lang="en-US" sz="3200" dirty="0" smtClean="0"/>
              <a:t>Easier system integration</a:t>
            </a:r>
          </a:p>
          <a:p>
            <a:pPr eaLnBrk="1" hangingPunct="1">
              <a:defRPr/>
            </a:pPr>
            <a:r>
              <a:rPr lang="en-US" sz="3200" dirty="0" smtClean="0"/>
              <a:t>Improved vehicle choices</a:t>
            </a:r>
          </a:p>
          <a:p>
            <a:pPr eaLnBrk="1" hangingPunct="1">
              <a:defRPr/>
            </a:pPr>
            <a:r>
              <a:rPr lang="en-US" sz="3200" dirty="0" smtClean="0"/>
              <a:t>Higher reliability</a:t>
            </a:r>
          </a:p>
          <a:p>
            <a:pPr lvl="1" eaLnBrk="1" hangingPunct="1">
              <a:defRPr/>
            </a:pPr>
            <a:r>
              <a:rPr lang="en-US" dirty="0" smtClean="0"/>
              <a:t>Less testing</a:t>
            </a:r>
          </a:p>
          <a:p>
            <a:pPr lvl="1" eaLnBrk="1" hangingPunct="1">
              <a:defRPr/>
            </a:pPr>
            <a:r>
              <a:rPr lang="en-US" dirty="0" smtClean="0"/>
              <a:t>Less complexity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499526" y="4457700"/>
            <a:ext cx="1187274" cy="1526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76" y="274638"/>
            <a:ext cx="7583714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1600200"/>
            <a:ext cx="6374190" cy="4525963"/>
          </a:xfrm>
        </p:spPr>
        <p:txBody>
          <a:bodyPr>
            <a:normAutofit/>
          </a:bodyPr>
          <a:lstStyle/>
          <a:p>
            <a:pPr eaLnBrk="1" hangingPunct="1">
              <a:buFont typeface="Times" pitchFamily="26" charset="0"/>
              <a:buNone/>
              <a:defRPr/>
            </a:pPr>
            <a:r>
              <a:rPr lang="en-US" b="1" dirty="0" smtClean="0"/>
              <a:t>Eric </a:t>
            </a:r>
            <a:r>
              <a:rPr lang="en-US" b="1" dirty="0" err="1" smtClean="0"/>
              <a:t>Simmon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buFont typeface="Times" pitchFamily="26" charset="0"/>
              <a:buNone/>
              <a:defRPr/>
            </a:pPr>
            <a:r>
              <a:rPr lang="en-US" dirty="0" smtClean="0"/>
              <a:t>Smart Grid Interoperability Task Force</a:t>
            </a:r>
          </a:p>
          <a:p>
            <a:pPr eaLnBrk="1" hangingPunct="1">
              <a:buFont typeface="Times" pitchFamily="26" charset="0"/>
              <a:buNone/>
              <a:defRPr/>
            </a:pPr>
            <a:r>
              <a:rPr lang="en-US" dirty="0" smtClean="0"/>
              <a:t>National Institute of Standards and Technology</a:t>
            </a:r>
          </a:p>
          <a:p>
            <a:pPr eaLnBrk="1" hangingPunct="1">
              <a:buFont typeface="Times" pitchFamily="26" charset="0"/>
              <a:buNone/>
              <a:defRPr/>
            </a:pPr>
            <a:endParaRPr lang="en-US" dirty="0" smtClean="0"/>
          </a:p>
          <a:p>
            <a:pPr eaLnBrk="1" hangingPunct="1">
              <a:buFont typeface="Times" pitchFamily="26" charset="0"/>
              <a:buNone/>
              <a:defRPr/>
            </a:pPr>
            <a:r>
              <a:rPr lang="en-US" dirty="0" smtClean="0">
                <a:hlinkClick r:id="rId3"/>
              </a:rPr>
              <a:t>eric.simmon@nist.gov</a:t>
            </a:r>
            <a:endParaRPr lang="en-US" dirty="0" smtClean="0"/>
          </a:p>
          <a:p>
            <a:pPr eaLnBrk="1" hangingPunct="1">
              <a:buFont typeface="Times" pitchFamily="26" charset="0"/>
              <a:buNone/>
              <a:defRPr/>
            </a:pPr>
            <a:r>
              <a:rPr lang="en-US" dirty="0" smtClean="0"/>
              <a:t>+1 301-975-3956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237</Words>
  <Application>Microsoft Office PowerPoint</Application>
  <PresentationFormat>Diavoorstelling (4:3)</PresentationFormat>
  <Paragraphs>60</Paragraphs>
  <Slides>7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 Theme</vt:lpstr>
      <vt:lpstr>Transatlantic Workshop on Electric vehicles and Grid Connectivity  </vt:lpstr>
      <vt:lpstr>EV Charging  Major Concerns</vt:lpstr>
      <vt:lpstr>V2G Interaction</vt:lpstr>
      <vt:lpstr>V2G Standardization</vt:lpstr>
      <vt:lpstr>SGIP Vehicle 2 Grid (V2G)</vt:lpstr>
      <vt:lpstr>Why Global Harmonization?</vt:lpstr>
      <vt:lpstr>Contact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</dc:title>
  <dc:creator>e s</dc:creator>
  <cp:lastModifiedBy>Unknown</cp:lastModifiedBy>
  <cp:revision>14</cp:revision>
  <dcterms:created xsi:type="dcterms:W3CDTF">2010-11-16T06:00:28Z</dcterms:created>
  <dcterms:modified xsi:type="dcterms:W3CDTF">2010-11-16T12:48:03Z</dcterms:modified>
</cp:coreProperties>
</file>